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12192000" cy="6858000"/>
  <p:notesSz cx="6858000" cy="9144000"/>
  <p:defaultTextStyle>
    <a:defPPr>
      <a:defRPr lang="es-A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412545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5642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63230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8"/>
            <a:ext cx="8026400" cy="6323012"/>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1277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7114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21809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28776"/>
            <a:ext cx="53848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28776"/>
            <a:ext cx="53848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353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3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75110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6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106272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404515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7549FF-3908-4232-9737-B8FB209D9E2A}"/>
              </a:ext>
            </a:extLst>
          </p:cNvPr>
          <p:cNvSpPr>
            <a:spLocks noGrp="1" noChangeArrowheads="1"/>
          </p:cNvSpPr>
          <p:nvPr>
            <p:ph type="title"/>
          </p:nvPr>
        </p:nvSpPr>
        <p:spPr bwMode="auto">
          <a:xfrm>
            <a:off x="609600" y="274638"/>
            <a:ext cx="100943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CEAD723-7F80-4DE7-A7E6-996DA6C7CAA5}"/>
              </a:ext>
            </a:extLst>
          </p:cNvPr>
          <p:cNvSpPr>
            <a:spLocks noGrp="1" noChangeArrowheads="1"/>
          </p:cNvSpPr>
          <p:nvPr>
            <p:ph type="body" idx="1"/>
          </p:nvPr>
        </p:nvSpPr>
        <p:spPr bwMode="auto">
          <a:xfrm>
            <a:off x="609600" y="1628776"/>
            <a:ext cx="109728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p:txBody>
      </p:sp>
    </p:spTree>
    <p:extLst>
      <p:ext uri="{BB962C8B-B14F-4D97-AF65-F5344CB8AC3E}">
        <p14:creationId xmlns:p14="http://schemas.microsoft.com/office/powerpoint/2010/main" val="46402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48E42-2738-4F55-9AA4-5F8883AAB7AF}"/>
              </a:ext>
            </a:extLst>
          </p:cNvPr>
          <p:cNvSpPr>
            <a:spLocks noGrp="1"/>
          </p:cNvSpPr>
          <p:nvPr>
            <p:ph type="title"/>
          </p:nvPr>
        </p:nvSpPr>
        <p:spPr>
          <a:xfrm>
            <a:off x="928630" y="274638"/>
            <a:ext cx="9775353" cy="1143000"/>
          </a:xfrm>
        </p:spPr>
        <p:txBody>
          <a:bodyPr>
            <a:noAutofit/>
          </a:bodyPr>
          <a:lstStyle/>
          <a:p>
            <a:r>
              <a:rPr lang="es-ES" sz="2000" b="1" i="1" dirty="0">
                <a:solidFill>
                  <a:srgbClr val="0070C0"/>
                </a:solidFill>
                <a:latin typeface="Calibri" panose="020F0502020204030204" pitchFamily="34" charset="0"/>
                <a:cs typeface="Calibri" panose="020F0502020204030204" pitchFamily="34" charset="0"/>
              </a:rPr>
              <a:t>CARDIOPATÍA ISQUÉMICA Y CONSUMO DE TABACO:  CAUSA Y/O CONSECUENCIA</a:t>
            </a:r>
            <a:r>
              <a:rPr lang="es-ES" sz="2000" dirty="0">
                <a:latin typeface="Calibri" panose="020F0502020204030204" pitchFamily="34" charset="0"/>
                <a:cs typeface="Calibri" panose="020F0502020204030204" pitchFamily="34" charset="0"/>
              </a:rPr>
              <a:t>. </a:t>
            </a:r>
            <a:br>
              <a:rPr lang="es-ES" sz="2000" dirty="0">
                <a:latin typeface="Calibri" panose="020F0502020204030204" pitchFamily="34" charset="0"/>
                <a:cs typeface="Calibri" panose="020F0502020204030204" pitchFamily="34" charset="0"/>
              </a:rPr>
            </a:br>
            <a:r>
              <a:rPr lang="es-ES" sz="2000" dirty="0">
                <a:latin typeface="Calibri" panose="020F0502020204030204" pitchFamily="34" charset="0"/>
                <a:cs typeface="Calibri" panose="020F0502020204030204" pitchFamily="34" charset="0"/>
              </a:rPr>
              <a:t>CASO CLÍNICO 1 </a:t>
            </a:r>
            <a:r>
              <a:rPr lang="es-ES" sz="2000" i="1" dirty="0">
                <a:solidFill>
                  <a:srgbClr val="00B0F0"/>
                </a:solidFill>
                <a:latin typeface="Calibri" panose="020F0502020204030204" pitchFamily="34" charset="0"/>
                <a:cs typeface="Calibri" panose="020F0502020204030204" pitchFamily="34" charset="0"/>
              </a:rPr>
              <a:t>“DOCTOR NO SE LO CUENTE A MI MUJER, PERO DESDE QUE LLEGUE A CASA DESPUÉS DEL INFARTO VOLVÍ A FUMAR… A ESCONDIDAS TRES O CUATRO, PERO NO PUEDO DEJARLO… ¿QUÉ HAGO? ME PONGO MUY NERVIOSO SINO FUMO.</a:t>
            </a:r>
            <a:br>
              <a:rPr lang="es-ES" sz="2000" i="1" dirty="0">
                <a:solidFill>
                  <a:srgbClr val="00B0F0"/>
                </a:solidFill>
                <a:latin typeface="Calibri" panose="020F0502020204030204" pitchFamily="34" charset="0"/>
                <a:cs typeface="Calibri" panose="020F0502020204030204" pitchFamily="34" charset="0"/>
              </a:rPr>
            </a:br>
            <a:endParaRPr lang="en-US" sz="2000" i="1" dirty="0">
              <a:solidFill>
                <a:srgbClr val="00B0F0"/>
              </a:solidFill>
              <a:latin typeface="Calibri" panose="020F0502020204030204" pitchFamily="34" charset="0"/>
              <a:cs typeface="Calibri" panose="020F0502020204030204" pitchFamily="34" charset="0"/>
            </a:endParaRPr>
          </a:p>
        </p:txBody>
      </p:sp>
      <p:pic>
        <p:nvPicPr>
          <p:cNvPr id="4" name="Marcador de contenido 3">
            <a:extLst>
              <a:ext uri="{FF2B5EF4-FFF2-40B4-BE49-F238E27FC236}">
                <a16:creationId xmlns:a16="http://schemas.microsoft.com/office/drawing/2014/main" id="{69E6DB06-FAC5-4CBD-B8EA-8D43EF7C0D0D}"/>
              </a:ext>
            </a:extLst>
          </p:cNvPr>
          <p:cNvPicPr>
            <a:picLocks noGrp="1" noChangeAspect="1"/>
          </p:cNvPicPr>
          <p:nvPr>
            <p:ph idx="1"/>
          </p:nvPr>
        </p:nvPicPr>
        <p:blipFill>
          <a:blip r:embed="rId2"/>
          <a:stretch>
            <a:fillRect/>
          </a:stretch>
        </p:blipFill>
        <p:spPr>
          <a:xfrm>
            <a:off x="934728" y="4174074"/>
            <a:ext cx="1841152" cy="2627604"/>
          </a:xfrm>
          <a:prstGeom prst="rect">
            <a:avLst/>
          </a:prstGeom>
        </p:spPr>
      </p:pic>
      <p:sp>
        <p:nvSpPr>
          <p:cNvPr id="5" name="Rectángulo 4">
            <a:extLst>
              <a:ext uri="{FF2B5EF4-FFF2-40B4-BE49-F238E27FC236}">
                <a16:creationId xmlns:a16="http://schemas.microsoft.com/office/drawing/2014/main" id="{8B660697-A482-458D-BE43-2B6076AC027B}"/>
              </a:ext>
            </a:extLst>
          </p:cNvPr>
          <p:cNvSpPr/>
          <p:nvPr/>
        </p:nvSpPr>
        <p:spPr>
          <a:xfrm>
            <a:off x="4041913" y="4625009"/>
            <a:ext cx="5168348" cy="1600438"/>
          </a:xfrm>
          <a:prstGeom prst="rect">
            <a:avLst/>
          </a:prstGeom>
        </p:spPr>
        <p:txBody>
          <a:bodyPr wrap="square">
            <a:spAutoFit/>
          </a:bodyPr>
          <a:lstStyle/>
          <a:p>
            <a:r>
              <a:rPr lang="en-US" b="1" i="1" dirty="0">
                <a:solidFill>
                  <a:srgbClr val="0070C0"/>
                </a:solidFill>
              </a:rPr>
              <a:t>DRA. JULIA DELGADO RIVEROS                </a:t>
            </a:r>
            <a:r>
              <a:rPr lang="en-US" dirty="0">
                <a:solidFill>
                  <a:srgbClr val="0070C0"/>
                </a:solidFill>
              </a:rPr>
              <a:t>       </a:t>
            </a:r>
            <a:r>
              <a:rPr lang="en-US" dirty="0"/>
              <a:t>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Médica UBA </a:t>
            </a:r>
          </a:p>
          <a:p>
            <a:r>
              <a:rPr lang="en-US" sz="2000" dirty="0">
                <a:latin typeface="Calibri" panose="020F0502020204030204" pitchFamily="34" charset="0"/>
                <a:cs typeface="Calibri" panose="020F0502020204030204" pitchFamily="34" charset="0"/>
              </a:rPr>
              <a:t>Residente de segundo año de cardiología del Hospital Militar Central </a:t>
            </a:r>
          </a:p>
        </p:txBody>
      </p:sp>
      <p:pic>
        <p:nvPicPr>
          <p:cNvPr id="6" name="Imagen 5">
            <a:extLst>
              <a:ext uri="{FF2B5EF4-FFF2-40B4-BE49-F238E27FC236}">
                <a16:creationId xmlns:a16="http://schemas.microsoft.com/office/drawing/2014/main" id="{654CF955-F065-4B52-97AA-5E8C45FCB97C}"/>
              </a:ext>
            </a:extLst>
          </p:cNvPr>
          <p:cNvPicPr>
            <a:picLocks noChangeAspect="1"/>
          </p:cNvPicPr>
          <p:nvPr/>
        </p:nvPicPr>
        <p:blipFill>
          <a:blip r:embed="rId3"/>
          <a:stretch>
            <a:fillRect/>
          </a:stretch>
        </p:blipFill>
        <p:spPr>
          <a:xfrm>
            <a:off x="928631" y="1822813"/>
            <a:ext cx="1853345" cy="2219136"/>
          </a:xfrm>
          <a:prstGeom prst="rect">
            <a:avLst/>
          </a:prstGeom>
        </p:spPr>
      </p:pic>
      <p:sp>
        <p:nvSpPr>
          <p:cNvPr id="8" name="Rectángulo 7">
            <a:extLst>
              <a:ext uri="{FF2B5EF4-FFF2-40B4-BE49-F238E27FC236}">
                <a16:creationId xmlns:a16="http://schemas.microsoft.com/office/drawing/2014/main" id="{2E13460A-C934-4842-821B-377A7C84865B}"/>
              </a:ext>
            </a:extLst>
          </p:cNvPr>
          <p:cNvSpPr/>
          <p:nvPr/>
        </p:nvSpPr>
        <p:spPr>
          <a:xfrm>
            <a:off x="4041912" y="1961322"/>
            <a:ext cx="6434382" cy="2554545"/>
          </a:xfrm>
          <a:prstGeom prst="rect">
            <a:avLst/>
          </a:prstGeom>
        </p:spPr>
        <p:txBody>
          <a:bodyPr wrap="square">
            <a:spAutoFit/>
          </a:bodyPr>
          <a:lstStyle/>
          <a:p>
            <a:r>
              <a:rPr lang="es-ES" sz="2000" b="1" i="1" dirty="0">
                <a:solidFill>
                  <a:srgbClr val="0070C0"/>
                </a:solidFill>
                <a:latin typeface="Calibri" panose="020F0502020204030204" pitchFamily="34" charset="0"/>
                <a:cs typeface="Calibri" panose="020F0502020204030204" pitchFamily="34" charset="0"/>
              </a:rPr>
              <a:t>DRA ADRIANA ANGEL</a:t>
            </a:r>
          </a:p>
          <a:p>
            <a:r>
              <a:rPr lang="es-ES" sz="2000" dirty="0">
                <a:latin typeface="Calibri" panose="020F0502020204030204" pitchFamily="34" charset="0"/>
                <a:cs typeface="Calibri" panose="020F0502020204030204" pitchFamily="34" charset="0"/>
              </a:rPr>
              <a:t>Cardióloga especialista en FRC</a:t>
            </a:r>
          </a:p>
          <a:p>
            <a:r>
              <a:rPr lang="es-ES" sz="2000" dirty="0">
                <a:latin typeface="Calibri" panose="020F0502020204030204" pitchFamily="34" charset="0"/>
                <a:cs typeface="Calibri" panose="020F0502020204030204" pitchFamily="34" charset="0"/>
              </a:rPr>
              <a:t>Jefa del Servicio de Cardiología del Hospital Militar Central </a:t>
            </a:r>
          </a:p>
          <a:p>
            <a:r>
              <a:rPr lang="es-ES" sz="2000" dirty="0">
                <a:latin typeface="Calibri" panose="020F0502020204030204" pitchFamily="34" charset="0"/>
                <a:cs typeface="Calibri" panose="020F0502020204030204" pitchFamily="34" charset="0"/>
              </a:rPr>
              <a:t>Directora del Consejo de Epidemiologia y Prevención de SAC</a:t>
            </a:r>
          </a:p>
          <a:p>
            <a:r>
              <a:rPr lang="es-ES" sz="2000" dirty="0">
                <a:latin typeface="Calibri" panose="020F0502020204030204" pitchFamily="34" charset="0"/>
                <a:cs typeface="Calibri" panose="020F0502020204030204" pitchFamily="34" charset="0"/>
              </a:rPr>
              <a:t>Subdirectora de la Carrera de medicina Interna Sede UBA Cereijo</a:t>
            </a:r>
          </a:p>
          <a:p>
            <a:r>
              <a:rPr lang="es-ES" sz="2000" dirty="0">
                <a:latin typeface="Calibri" panose="020F0502020204030204" pitchFamily="34" charset="0"/>
                <a:cs typeface="Calibri" panose="020F0502020204030204" pitchFamily="34" charset="0"/>
              </a:rPr>
              <a:t>Miembro titular de la Sociedad Argentina de Cardiología (SAC)</a:t>
            </a:r>
          </a:p>
        </p:txBody>
      </p:sp>
      <p:pic>
        <p:nvPicPr>
          <p:cNvPr id="9" name="Imagen 8">
            <a:extLst>
              <a:ext uri="{FF2B5EF4-FFF2-40B4-BE49-F238E27FC236}">
                <a16:creationId xmlns:a16="http://schemas.microsoft.com/office/drawing/2014/main" id="{EAB8A594-5111-415C-8EB1-A80B34835163}"/>
              </a:ext>
            </a:extLst>
          </p:cNvPr>
          <p:cNvPicPr>
            <a:picLocks noChangeAspect="1"/>
          </p:cNvPicPr>
          <p:nvPr/>
        </p:nvPicPr>
        <p:blipFill>
          <a:blip r:embed="rId4"/>
          <a:stretch>
            <a:fillRect/>
          </a:stretch>
        </p:blipFill>
        <p:spPr>
          <a:xfrm>
            <a:off x="-16629" y="56322"/>
            <a:ext cx="945260" cy="891553"/>
          </a:xfrm>
          <a:prstGeom prst="rect">
            <a:avLst/>
          </a:prstGeom>
        </p:spPr>
      </p:pic>
    </p:spTree>
    <p:extLst>
      <p:ext uri="{BB962C8B-B14F-4D97-AF65-F5344CB8AC3E}">
        <p14:creationId xmlns:p14="http://schemas.microsoft.com/office/powerpoint/2010/main" val="26551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9EA7A-9FD9-482C-9920-A5A617F256A9}"/>
              </a:ext>
            </a:extLst>
          </p:cNvPr>
          <p:cNvSpPr>
            <a:spLocks noGrp="1"/>
          </p:cNvSpPr>
          <p:nvPr>
            <p:ph type="title"/>
          </p:nvPr>
        </p:nvSpPr>
        <p:spPr>
          <a:xfrm>
            <a:off x="1099930" y="128842"/>
            <a:ext cx="9604054" cy="960067"/>
          </a:xfrm>
        </p:spPr>
        <p:txBody>
          <a:bodyPr/>
          <a:lstStyle/>
          <a:p>
            <a:br>
              <a:rPr lang="es-ES" sz="2000" i="1" dirty="0">
                <a:solidFill>
                  <a:srgbClr val="0070C0"/>
                </a:solidFill>
                <a:latin typeface="Calibri" panose="020F0502020204030204" pitchFamily="34" charset="0"/>
                <a:cs typeface="Calibri" panose="020F0502020204030204" pitchFamily="34" charset="0"/>
              </a:rPr>
            </a:br>
            <a:r>
              <a:rPr lang="es-ES" sz="2000" i="1" dirty="0">
                <a:solidFill>
                  <a:srgbClr val="0070C0"/>
                </a:solidFill>
                <a:latin typeface="Calibri" panose="020F0502020204030204" pitchFamily="34" charset="0"/>
                <a:cs typeface="Calibri" panose="020F0502020204030204" pitchFamily="34" charset="0"/>
              </a:rPr>
              <a:t>POLIADICCIONES:  TABACO Y …EL CIGARRILLO SIEMPRE PRESENTE </a:t>
            </a:r>
            <a:br>
              <a:rPr lang="es-ES" sz="2000" dirty="0">
                <a:latin typeface="Calibri" panose="020F0502020204030204" pitchFamily="34" charset="0"/>
                <a:cs typeface="Calibri" panose="020F0502020204030204" pitchFamily="34" charset="0"/>
              </a:rPr>
            </a:br>
            <a:r>
              <a:rPr lang="es-ES" sz="2000" dirty="0">
                <a:latin typeface="Calibri" panose="020F0502020204030204" pitchFamily="34" charset="0"/>
                <a:cs typeface="Calibri" panose="020F0502020204030204" pitchFamily="34" charset="0"/>
              </a:rPr>
              <a:t>DE CASO CLÍNICO II </a:t>
            </a:r>
            <a:r>
              <a:rPr lang="es-ES" sz="2000" i="1" dirty="0">
                <a:solidFill>
                  <a:srgbClr val="00B0F0"/>
                </a:solidFill>
                <a:latin typeface="Calibri" panose="020F0502020204030204" pitchFamily="34" charset="0"/>
                <a:cs typeface="Calibri" panose="020F0502020204030204" pitchFamily="34" charset="0"/>
              </a:rPr>
              <a:t>“DEJAR DE CONSUMIR TABACO PUEDE SER… PERO OTROS …¡¡¡NI LO PIENSO!!!</a:t>
            </a:r>
            <a:br>
              <a:rPr lang="es-E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C3EB9CB1-DF25-4578-BBC3-27EC5D034BEC}"/>
              </a:ext>
            </a:extLst>
          </p:cNvPr>
          <p:cNvPicPr>
            <a:picLocks noChangeAspect="1"/>
          </p:cNvPicPr>
          <p:nvPr/>
        </p:nvPicPr>
        <p:blipFill>
          <a:blip r:embed="rId2"/>
          <a:stretch>
            <a:fillRect/>
          </a:stretch>
        </p:blipFill>
        <p:spPr>
          <a:xfrm>
            <a:off x="0" y="0"/>
            <a:ext cx="940905" cy="960066"/>
          </a:xfrm>
          <a:prstGeom prst="rect">
            <a:avLst/>
          </a:prstGeom>
        </p:spPr>
      </p:pic>
      <p:pic>
        <p:nvPicPr>
          <p:cNvPr id="9" name="Marcador de contenido 8">
            <a:extLst>
              <a:ext uri="{FF2B5EF4-FFF2-40B4-BE49-F238E27FC236}">
                <a16:creationId xmlns:a16="http://schemas.microsoft.com/office/drawing/2014/main" id="{2D8A07E0-19C3-429C-B4D6-3F45E01431D5}"/>
              </a:ext>
            </a:extLst>
          </p:cNvPr>
          <p:cNvPicPr>
            <a:picLocks noGrp="1" noChangeAspect="1"/>
          </p:cNvPicPr>
          <p:nvPr>
            <p:ph idx="1"/>
          </p:nvPr>
        </p:nvPicPr>
        <p:blipFill>
          <a:blip r:embed="rId3"/>
          <a:stretch>
            <a:fillRect/>
          </a:stretch>
        </p:blipFill>
        <p:spPr>
          <a:xfrm>
            <a:off x="335066" y="1224760"/>
            <a:ext cx="2029982" cy="2555165"/>
          </a:xfrm>
          <a:prstGeom prst="rect">
            <a:avLst/>
          </a:prstGeom>
        </p:spPr>
      </p:pic>
      <p:sp>
        <p:nvSpPr>
          <p:cNvPr id="10" name="Rectángulo 9">
            <a:extLst>
              <a:ext uri="{FF2B5EF4-FFF2-40B4-BE49-F238E27FC236}">
                <a16:creationId xmlns:a16="http://schemas.microsoft.com/office/drawing/2014/main" id="{5B58A542-7B1B-47A8-95D9-0D3FB6D605CE}"/>
              </a:ext>
            </a:extLst>
          </p:cNvPr>
          <p:cNvSpPr/>
          <p:nvPr/>
        </p:nvSpPr>
        <p:spPr>
          <a:xfrm>
            <a:off x="2594093" y="960066"/>
            <a:ext cx="8988307" cy="3046988"/>
          </a:xfrm>
          <a:prstGeom prst="rect">
            <a:avLst/>
          </a:prstGeom>
        </p:spPr>
        <p:txBody>
          <a:bodyPr wrap="square">
            <a:spAutoFit/>
          </a:bodyPr>
          <a:lstStyle/>
          <a:p>
            <a:r>
              <a:rPr lang="es-ES" sz="1600" b="1" i="1" dirty="0">
                <a:solidFill>
                  <a:srgbClr val="0070C0"/>
                </a:solidFill>
                <a:latin typeface="Calibri" panose="020F0502020204030204" pitchFamily="34" charset="0"/>
                <a:cs typeface="Calibri" panose="020F0502020204030204" pitchFamily="34" charset="0"/>
              </a:rPr>
              <a:t>MG. JORGELINA DEVOTO </a:t>
            </a:r>
          </a:p>
          <a:p>
            <a:r>
              <a:rPr lang="es-ES" sz="1600" dirty="0">
                <a:latin typeface="Calibri" panose="020F0502020204030204" pitchFamily="34" charset="0"/>
                <a:cs typeface="Calibri" panose="020F0502020204030204" pitchFamily="34" charset="0"/>
              </a:rPr>
              <a:t>Licenciada en Psicología(UBA). Master en Drogodependencia (USAL-DEUSTO)</a:t>
            </a:r>
          </a:p>
          <a:p>
            <a:r>
              <a:rPr lang="es-ES" sz="1600" dirty="0">
                <a:latin typeface="Calibri" panose="020F0502020204030204" pitchFamily="34" charset="0"/>
                <a:cs typeface="Calibri" panose="020F0502020204030204" pitchFamily="34" charset="0"/>
              </a:rPr>
              <a:t>Doctorando en Psicología (USAL).                                                                                         </a:t>
            </a:r>
          </a:p>
          <a:p>
            <a:r>
              <a:rPr lang="es-ES" sz="1600" dirty="0">
                <a:latin typeface="Calibri" panose="020F0502020204030204" pitchFamily="34" charset="0"/>
                <a:cs typeface="Calibri" panose="020F0502020204030204" pitchFamily="34" charset="0"/>
              </a:rPr>
              <a:t>Directora del Instituto de Prevención de las Adicciones Facultad de Medicina- USAL Y de la Maestría en Prevención y Asistencia de las Drogodependencias, Profesora Titular E Investigadora Principal. Miembro del Consejo Académico de la Facultad de Medicina</a:t>
            </a:r>
          </a:p>
          <a:p>
            <a:r>
              <a:rPr lang="es-ES" sz="1600" dirty="0">
                <a:latin typeface="Calibri" panose="020F0502020204030204" pitchFamily="34" charset="0"/>
                <a:cs typeface="Calibri" panose="020F0502020204030204" pitchFamily="34" charset="0"/>
              </a:rPr>
              <a:t>Miembro del OPRENAR, Coordinadora de la Comisión de Prevención Social, Tratamiento y Rehabilitación de las Adicciones. </a:t>
            </a:r>
          </a:p>
          <a:p>
            <a:r>
              <a:rPr lang="es-ES" sz="1600" dirty="0">
                <a:latin typeface="Calibri" panose="020F0502020204030204" pitchFamily="34" charset="0"/>
                <a:cs typeface="Calibri" panose="020F0502020204030204" pitchFamily="34" charset="0"/>
              </a:rPr>
              <a:t>Miembro del Comité Ético Científico de la SEDRONAR</a:t>
            </a:r>
          </a:p>
          <a:p>
            <a:r>
              <a:rPr lang="es-ES" sz="1600" dirty="0">
                <a:latin typeface="Calibri" panose="020F0502020204030204" pitchFamily="34" charset="0"/>
                <a:cs typeface="Calibri" panose="020F0502020204030204" pitchFamily="34" charset="0"/>
              </a:rPr>
              <a:t>Miembro de la Mesa de Diálogo en Adicciones del Gobierno de la Ciudad de Buenos Aires </a:t>
            </a:r>
          </a:p>
          <a:p>
            <a:r>
              <a:rPr lang="es-ES" sz="1600" dirty="0">
                <a:latin typeface="Calibri" panose="020F0502020204030204" pitchFamily="34" charset="0"/>
                <a:cs typeface="Calibri" panose="020F0502020204030204" pitchFamily="34" charset="0"/>
              </a:rPr>
              <a:t>Miembro del Comité Consultivo de la Comisión de Adicciones y   Narcotráfico de la Honorable Cámara de Diputados-</a:t>
            </a:r>
          </a:p>
        </p:txBody>
      </p:sp>
      <p:pic>
        <p:nvPicPr>
          <p:cNvPr id="11" name="Imagen 10">
            <a:extLst>
              <a:ext uri="{FF2B5EF4-FFF2-40B4-BE49-F238E27FC236}">
                <a16:creationId xmlns:a16="http://schemas.microsoft.com/office/drawing/2014/main" id="{6E032489-8735-419A-BE45-855981FF4821}"/>
              </a:ext>
            </a:extLst>
          </p:cNvPr>
          <p:cNvPicPr>
            <a:picLocks noChangeAspect="1"/>
          </p:cNvPicPr>
          <p:nvPr/>
        </p:nvPicPr>
        <p:blipFill>
          <a:blip r:embed="rId4"/>
          <a:stretch>
            <a:fillRect/>
          </a:stretch>
        </p:blipFill>
        <p:spPr>
          <a:xfrm>
            <a:off x="335065" y="4044619"/>
            <a:ext cx="2029982" cy="2684539"/>
          </a:xfrm>
          <a:prstGeom prst="rect">
            <a:avLst/>
          </a:prstGeom>
        </p:spPr>
      </p:pic>
      <p:sp>
        <p:nvSpPr>
          <p:cNvPr id="12" name="Rectángulo 11">
            <a:extLst>
              <a:ext uri="{FF2B5EF4-FFF2-40B4-BE49-F238E27FC236}">
                <a16:creationId xmlns:a16="http://schemas.microsoft.com/office/drawing/2014/main" id="{B422B23F-1CB1-492B-8F5D-039676FA1F95}"/>
              </a:ext>
            </a:extLst>
          </p:cNvPr>
          <p:cNvSpPr/>
          <p:nvPr/>
        </p:nvSpPr>
        <p:spPr>
          <a:xfrm>
            <a:off x="2594093" y="4020724"/>
            <a:ext cx="9597907" cy="2554545"/>
          </a:xfrm>
          <a:prstGeom prst="rect">
            <a:avLst/>
          </a:prstGeom>
        </p:spPr>
        <p:txBody>
          <a:bodyPr wrap="square">
            <a:spAutoFit/>
          </a:bodyPr>
          <a:lstStyle/>
          <a:p>
            <a:r>
              <a:rPr lang="es-ES" sz="1600" b="1" i="1" dirty="0">
                <a:solidFill>
                  <a:srgbClr val="0070C0"/>
                </a:solidFill>
                <a:latin typeface="Calibri" panose="020F0502020204030204" pitchFamily="34" charset="0"/>
                <a:cs typeface="Calibri" panose="020F0502020204030204" pitchFamily="34" charset="0"/>
              </a:rPr>
              <a:t>DRA. MARCELA WAISMAN CAMPOS </a:t>
            </a:r>
          </a:p>
          <a:p>
            <a:r>
              <a:rPr lang="es-ES" sz="1600" dirty="0">
                <a:latin typeface="Calibri" panose="020F0502020204030204" pitchFamily="34" charset="0"/>
                <a:cs typeface="Calibri" panose="020F0502020204030204" pitchFamily="34" charset="0"/>
              </a:rPr>
              <a:t>Médica Especialista en Psiquiatría (UBA)</a:t>
            </a:r>
          </a:p>
          <a:p>
            <a:r>
              <a:rPr lang="es-ES" sz="1600" dirty="0">
                <a:latin typeface="Calibri" panose="020F0502020204030204" pitchFamily="34" charset="0"/>
                <a:cs typeface="Calibri" panose="020F0502020204030204" pitchFamily="34" charset="0"/>
              </a:rPr>
              <a:t>Especialista en Neurología Cognitiva y Neuropsiquiatría. Hospital de Clínicas UBA                            </a:t>
            </a:r>
          </a:p>
          <a:p>
            <a:r>
              <a:rPr lang="es-ES" sz="1600" dirty="0">
                <a:latin typeface="Calibri" panose="020F0502020204030204" pitchFamily="34" charset="0"/>
                <a:cs typeface="Calibri" panose="020F0502020204030204" pitchFamily="34" charset="0"/>
              </a:rPr>
              <a:t>Magister en Psico neurofarmacología. Universidad Favaloro</a:t>
            </a:r>
          </a:p>
          <a:p>
            <a:r>
              <a:rPr lang="es-ES" sz="1600" dirty="0">
                <a:latin typeface="Calibri" panose="020F0502020204030204" pitchFamily="34" charset="0"/>
                <a:cs typeface="Calibri" panose="020F0502020204030204" pitchFamily="34" charset="0"/>
              </a:rPr>
              <a:t>Docente de la Carrera de Psiquiatría en FLENI, en la Maestría de Neuropsicofarmacología de la Universidad de FAVALORO, en el Curso de Educación Médica Continua de la Asociación de Psiquiatras Argentinos (APSA) </a:t>
            </a:r>
          </a:p>
          <a:p>
            <a:r>
              <a:rPr lang="es-ES" sz="1600" dirty="0">
                <a:latin typeface="Calibri" panose="020F0502020204030204" pitchFamily="34" charset="0"/>
                <a:cs typeface="Calibri" panose="020F0502020204030204" pitchFamily="34" charset="0"/>
              </a:rPr>
              <a:t>Miembro titular del Capítulo de Psiquiatría Biológica de la Asociación de Psiquiatras Argentinos (APSA) </a:t>
            </a:r>
          </a:p>
          <a:p>
            <a:r>
              <a:rPr lang="es-ES" sz="1600" dirty="0">
                <a:latin typeface="Calibri" panose="020F0502020204030204" pitchFamily="34" charset="0"/>
                <a:cs typeface="Calibri" panose="020F0502020204030204" pitchFamily="34" charset="0"/>
              </a:rPr>
              <a:t>Profesora Adjunta de la Cátedra de Farmacología. Maestría en Prevención y Asistencia de las Drogodependencias. Instituto de Prevención de las Adicciones. Facultad de Medicina. Universidad del Salvador</a:t>
            </a:r>
          </a:p>
          <a:p>
            <a:r>
              <a:rPr lang="es-ES" sz="1600" dirty="0">
                <a:latin typeface="Calibri" panose="020F0502020204030204" pitchFamily="34" charset="0"/>
                <a:cs typeface="Calibri" panose="020F0502020204030204" pitchFamily="34" charset="0"/>
              </a:rPr>
              <a:t>Coordinadora médica del Equipo de Adicciones de MEDICUS</a:t>
            </a:r>
          </a:p>
        </p:txBody>
      </p:sp>
    </p:spTree>
    <p:extLst>
      <p:ext uri="{BB962C8B-B14F-4D97-AF65-F5344CB8AC3E}">
        <p14:creationId xmlns:p14="http://schemas.microsoft.com/office/powerpoint/2010/main" val="203692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D3F60-63C1-4D4E-9C73-C6F53C426FB5}"/>
              </a:ext>
            </a:extLst>
          </p:cNvPr>
          <p:cNvSpPr>
            <a:spLocks noGrp="1"/>
          </p:cNvSpPr>
          <p:nvPr>
            <p:ph type="title"/>
          </p:nvPr>
        </p:nvSpPr>
        <p:spPr>
          <a:xfrm>
            <a:off x="795130" y="274638"/>
            <a:ext cx="9908854" cy="1143000"/>
          </a:xfrm>
        </p:spPr>
        <p:txBody>
          <a:bodyPr/>
          <a:lstStyle/>
          <a:p>
            <a:r>
              <a:rPr lang="es-ES" dirty="0"/>
              <a:t> </a:t>
            </a:r>
            <a:r>
              <a:rPr lang="es-ES" sz="2000" b="1" i="1" dirty="0">
                <a:solidFill>
                  <a:srgbClr val="0070C0"/>
                </a:solidFill>
                <a:latin typeface="Calibri" panose="020F0502020204030204" pitchFamily="34" charset="0"/>
                <a:cs typeface="Calibri" panose="020F0502020204030204" pitchFamily="34" charset="0"/>
              </a:rPr>
              <a:t>“</a:t>
            </a:r>
            <a:r>
              <a:rPr lang="es-ES" sz="2000" i="1" dirty="0">
                <a:solidFill>
                  <a:srgbClr val="0070C0"/>
                </a:solidFill>
                <a:latin typeface="Calibri" panose="020F0502020204030204" pitchFamily="34" charset="0"/>
                <a:cs typeface="Calibri" panose="020F0502020204030204" pitchFamily="34" charset="0"/>
              </a:rPr>
              <a:t>CIGARRILLO ELECTRONICO Y OTRAS FORMAS DE TABACO”</a:t>
            </a:r>
            <a:br>
              <a:rPr lang="es-ES" sz="2000" i="1" dirty="0">
                <a:solidFill>
                  <a:srgbClr val="0070C0"/>
                </a:solidFill>
                <a:latin typeface="Calibri" panose="020F0502020204030204" pitchFamily="34" charset="0"/>
                <a:cs typeface="Calibri" panose="020F0502020204030204" pitchFamily="34" charset="0"/>
              </a:rPr>
            </a:br>
            <a:r>
              <a:rPr lang="es-ES" sz="2000" dirty="0">
                <a:latin typeface="Calibri" panose="020F0502020204030204" pitchFamily="34" charset="0"/>
                <a:cs typeface="Calibri" panose="020F0502020204030204" pitchFamily="34" charset="0"/>
              </a:rPr>
              <a:t>Clínico III </a:t>
            </a:r>
            <a:r>
              <a:rPr lang="es-ES" sz="2000" dirty="0">
                <a:solidFill>
                  <a:srgbClr val="00B0F0"/>
                </a:solidFill>
                <a:latin typeface="Calibri" panose="020F0502020204030204" pitchFamily="34" charset="0"/>
                <a:cs typeface="Calibri" panose="020F0502020204030204" pitchFamily="34" charset="0"/>
              </a:rPr>
              <a:t>“YO DOCTOR USO CIGARRILLO ELCTRONICO…Y BAJE UN MAONTON LA CANTIDAD … ¿ESTA MAL?¿POR QUE?¡¡¡ SI A MI ME VA BARBARO!!!!</a:t>
            </a:r>
            <a:br>
              <a:rPr lang="es-ES" sz="2000" dirty="0">
                <a:solidFill>
                  <a:srgbClr val="00B0F0"/>
                </a:solidFill>
                <a:latin typeface="Calibri" panose="020F0502020204030204" pitchFamily="34" charset="0"/>
                <a:cs typeface="Calibri" panose="020F0502020204030204" pitchFamily="34" charset="0"/>
              </a:rPr>
            </a:br>
            <a:endParaRPr lang="en-US" sz="2000" dirty="0">
              <a:solidFill>
                <a:srgbClr val="00B0F0"/>
              </a:solidFill>
              <a:latin typeface="Calibri" panose="020F0502020204030204" pitchFamily="34" charset="0"/>
              <a:cs typeface="Calibri" panose="020F0502020204030204" pitchFamily="34" charset="0"/>
            </a:endParaRPr>
          </a:p>
        </p:txBody>
      </p:sp>
      <p:pic>
        <p:nvPicPr>
          <p:cNvPr id="4" name="Marcador de contenido 3">
            <a:extLst>
              <a:ext uri="{FF2B5EF4-FFF2-40B4-BE49-F238E27FC236}">
                <a16:creationId xmlns:a16="http://schemas.microsoft.com/office/drawing/2014/main" id="{A583D517-3720-450C-9FF5-A53BEBA2E0B6}"/>
              </a:ext>
            </a:extLst>
          </p:cNvPr>
          <p:cNvPicPr>
            <a:picLocks noGrp="1" noChangeAspect="1"/>
          </p:cNvPicPr>
          <p:nvPr>
            <p:ph idx="1"/>
          </p:nvPr>
        </p:nvPicPr>
        <p:blipFill>
          <a:blip r:embed="rId2"/>
          <a:stretch>
            <a:fillRect/>
          </a:stretch>
        </p:blipFill>
        <p:spPr>
          <a:xfrm>
            <a:off x="1000525" y="2213113"/>
            <a:ext cx="2567033" cy="3326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ángulo 4">
            <a:extLst>
              <a:ext uri="{FF2B5EF4-FFF2-40B4-BE49-F238E27FC236}">
                <a16:creationId xmlns:a16="http://schemas.microsoft.com/office/drawing/2014/main" id="{4AD74AC6-1AAB-4E32-BB4D-D29E4CAFEBF8}"/>
              </a:ext>
            </a:extLst>
          </p:cNvPr>
          <p:cNvSpPr/>
          <p:nvPr/>
        </p:nvSpPr>
        <p:spPr>
          <a:xfrm>
            <a:off x="4108174" y="1417638"/>
            <a:ext cx="6891130" cy="5170646"/>
          </a:xfrm>
          <a:prstGeom prst="rect">
            <a:avLst/>
          </a:prstGeom>
        </p:spPr>
        <p:txBody>
          <a:bodyPr wrap="square">
            <a:spAutoFit/>
          </a:bodyPr>
          <a:lstStyle/>
          <a:p>
            <a:r>
              <a:rPr lang="es-ES" sz="2400" b="1" i="1" dirty="0">
                <a:solidFill>
                  <a:srgbClr val="0070C0"/>
                </a:solidFill>
                <a:latin typeface="Calibri" panose="020F0502020204030204" pitchFamily="34" charset="0"/>
                <a:cs typeface="Calibri" panose="020F0502020204030204" pitchFamily="34" charset="0"/>
              </a:rPr>
              <a:t>Dr. Guillermo Espinosa </a:t>
            </a:r>
          </a:p>
          <a:p>
            <a:endParaRPr lang="es-ES" sz="1200" dirty="0">
              <a:latin typeface="Calibri" panose="020F0502020204030204" pitchFamily="34" charset="0"/>
              <a:cs typeface="Calibri" panose="020F0502020204030204" pitchFamily="34" charset="0"/>
            </a:endParaRPr>
          </a:p>
          <a:p>
            <a:r>
              <a:rPr lang="es-ES" sz="1400" dirty="0">
                <a:latin typeface="Calibri" panose="020F0502020204030204" pitchFamily="34" charset="0"/>
                <a:cs typeface="Calibri" panose="020F0502020204030204" pitchFamily="34" charset="0"/>
              </a:rPr>
              <a:t>MEDICO CIRUJANO.  Facultad de Medicina.  Universidad Nacional del Nordeste. Corrientes.</a:t>
            </a:r>
          </a:p>
          <a:p>
            <a:r>
              <a:rPr lang="es-ES" sz="1400" dirty="0">
                <a:latin typeface="Calibri" panose="020F0502020204030204" pitchFamily="34" charset="0"/>
                <a:cs typeface="Calibri" panose="020F0502020204030204" pitchFamily="34" charset="0"/>
              </a:rPr>
              <a:t>ESPECIALISTA EN MEDICINA FAMILIAR</a:t>
            </a:r>
          </a:p>
          <a:p>
            <a:r>
              <a:rPr lang="es-ES" sz="1400" dirty="0">
                <a:latin typeface="Calibri" panose="020F0502020204030204" pitchFamily="34" charset="0"/>
                <a:cs typeface="Calibri" panose="020F0502020204030204" pitchFamily="34" charset="0"/>
              </a:rPr>
              <a:t>DIRECTOR curso virtual Estrategias en Cesación Tabáquica dictados por GRANTAHI y Campus Virtual del Hospital Italiano de Buenos Aires.</a:t>
            </a:r>
          </a:p>
          <a:p>
            <a:r>
              <a:rPr lang="es-ES" sz="1400" dirty="0">
                <a:latin typeface="Calibri" panose="020F0502020204030204" pitchFamily="34" charset="0"/>
                <a:cs typeface="Calibri" panose="020F0502020204030204" pitchFamily="34" charset="0"/>
              </a:rPr>
              <a:t>Desde 2014 hasta actualidad.</a:t>
            </a:r>
          </a:p>
          <a:p>
            <a:endParaRPr lang="es-ES" sz="1400" dirty="0">
              <a:latin typeface="Calibri" panose="020F0502020204030204" pitchFamily="34" charset="0"/>
              <a:cs typeface="Calibri" panose="020F0502020204030204" pitchFamily="34" charset="0"/>
            </a:endParaRPr>
          </a:p>
          <a:p>
            <a:r>
              <a:rPr lang="es-ES" sz="1400" dirty="0">
                <a:latin typeface="Calibri" panose="020F0502020204030204" pitchFamily="34" charset="0"/>
                <a:cs typeface="Calibri" panose="020F0502020204030204" pitchFamily="34" charset="0"/>
              </a:rPr>
              <a:t>Participo como Autor en libro TRATAMIENTO del TABAQUISMO.</a:t>
            </a:r>
          </a:p>
          <a:p>
            <a:r>
              <a:rPr lang="es-ES" sz="1400" dirty="0">
                <a:latin typeface="Calibri" panose="020F0502020204030204" pitchFamily="34" charset="0"/>
                <a:cs typeface="Calibri" panose="020F0502020204030204" pitchFamily="34" charset="0"/>
              </a:rPr>
              <a:t>Del Grupo GRANTAHI, 2013. Editorial: del Hospital Ediciones.</a:t>
            </a:r>
          </a:p>
          <a:p>
            <a:endParaRPr lang="es-ES" sz="1400" dirty="0">
              <a:latin typeface="Calibri" panose="020F0502020204030204" pitchFamily="34" charset="0"/>
              <a:cs typeface="Calibri" panose="020F0502020204030204" pitchFamily="34" charset="0"/>
            </a:endParaRPr>
          </a:p>
          <a:p>
            <a:r>
              <a:rPr lang="es-ES" sz="1400" dirty="0">
                <a:latin typeface="Calibri" panose="020F0502020204030204" pitchFamily="34" charset="0"/>
                <a:cs typeface="Calibri" panose="020F0502020204030204" pitchFamily="34" charset="0"/>
              </a:rPr>
              <a:t>MEDICO COORDINADOR DE GRANTAHI (GRUPO ANTITABAQUISMO del HOSPITAL ITALIANO BUENOS AIRES) Desde 2010 </a:t>
            </a:r>
          </a:p>
          <a:p>
            <a:r>
              <a:rPr lang="es-ES" sz="1400" dirty="0">
                <a:latin typeface="Calibri" panose="020F0502020204030204" pitchFamily="34" charset="0"/>
                <a:cs typeface="Calibri" panose="020F0502020204030204" pitchFamily="34" charset="0"/>
              </a:rPr>
              <a:t>-MEDICO de PLANTA, del SERVICIO DE MEDICINA FAMILIAR y COMUNITARIA, DEPENDIENTE DEL DEPARTAMENTO DE MEDICINA DEL HOSPITAL ITALIANO.	</a:t>
            </a:r>
          </a:p>
          <a:p>
            <a:r>
              <a:rPr lang="es-ES" sz="1400" dirty="0">
                <a:latin typeface="Calibri" panose="020F0502020204030204" pitchFamily="34" charset="0"/>
                <a:cs typeface="Calibri" panose="020F0502020204030204" pitchFamily="34" charset="0"/>
              </a:rPr>
              <a:t>MEDICO DE FAMILIA DEL PLAN DE SALUD DEL HOSPITAL ITALIANO.</a:t>
            </a:r>
          </a:p>
          <a:p>
            <a:endParaRPr lang="es-ES" sz="1400" dirty="0">
              <a:latin typeface="Calibri" panose="020F0502020204030204" pitchFamily="34" charset="0"/>
              <a:cs typeface="Calibri" panose="020F0502020204030204" pitchFamily="34" charset="0"/>
            </a:endParaRPr>
          </a:p>
          <a:p>
            <a:r>
              <a:rPr lang="es-ES" sz="1400" dirty="0">
                <a:latin typeface="Calibri" panose="020F0502020204030204" pitchFamily="34" charset="0"/>
                <a:cs typeface="Calibri" panose="020F0502020204030204" pitchFamily="34" charset="0"/>
              </a:rPr>
              <a:t>-VICEPRESIDENTE PRIMERO DE AsAT (2016-2018) . Miembro de la Comisión directiva de AsAT desde 2010</a:t>
            </a:r>
          </a:p>
          <a:p>
            <a:endParaRPr lang="es-ES" sz="1400" dirty="0">
              <a:latin typeface="Calibri" panose="020F0502020204030204" pitchFamily="34" charset="0"/>
              <a:cs typeface="Calibri" panose="020F0502020204030204" pitchFamily="34" charset="0"/>
            </a:endParaRPr>
          </a:p>
          <a:p>
            <a:r>
              <a:rPr lang="es-ES" sz="1400" dirty="0">
                <a:latin typeface="Calibri" panose="020F0502020204030204" pitchFamily="34" charset="0"/>
                <a:cs typeface="Calibri" panose="020F0502020204030204" pitchFamily="34" charset="0"/>
              </a:rPr>
              <a:t>SOCIO DE UATA UNION ANTITABAQUICA ARGENTINA.</a:t>
            </a:r>
          </a:p>
          <a:p>
            <a:r>
              <a:rPr lang="es-ES" sz="1400" dirty="0">
                <a:latin typeface="Calibri" panose="020F0502020204030204" pitchFamily="34" charset="0"/>
                <a:cs typeface="Calibri" panose="020F0502020204030204" pitchFamily="34" charset="0"/>
              </a:rPr>
              <a:t>SOCIO DE AMMF. Asociación Metropolitana de Medicina Familiar y socio de FAMFyG, Federación Argentina de Médicos de Familia y General</a:t>
            </a:r>
          </a:p>
        </p:txBody>
      </p:sp>
      <p:pic>
        <p:nvPicPr>
          <p:cNvPr id="6" name="Imagen 5">
            <a:extLst>
              <a:ext uri="{FF2B5EF4-FFF2-40B4-BE49-F238E27FC236}">
                <a16:creationId xmlns:a16="http://schemas.microsoft.com/office/drawing/2014/main" id="{9C73E783-4177-4821-B111-123D11CAC1DC}"/>
              </a:ext>
            </a:extLst>
          </p:cNvPr>
          <p:cNvPicPr>
            <a:picLocks noChangeAspect="1"/>
          </p:cNvPicPr>
          <p:nvPr/>
        </p:nvPicPr>
        <p:blipFill>
          <a:blip r:embed="rId3"/>
          <a:stretch>
            <a:fillRect/>
          </a:stretch>
        </p:blipFill>
        <p:spPr>
          <a:xfrm>
            <a:off x="0" y="0"/>
            <a:ext cx="938865" cy="957155"/>
          </a:xfrm>
          <a:prstGeom prst="rect">
            <a:avLst/>
          </a:prstGeom>
        </p:spPr>
      </p:pic>
    </p:spTree>
    <p:extLst>
      <p:ext uri="{BB962C8B-B14F-4D97-AF65-F5344CB8AC3E}">
        <p14:creationId xmlns:p14="http://schemas.microsoft.com/office/powerpoint/2010/main" val="161682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DDCA4-3F68-415A-A704-330E8830880A}"/>
              </a:ext>
            </a:extLst>
          </p:cNvPr>
          <p:cNvSpPr>
            <a:spLocks noGrp="1"/>
          </p:cNvSpPr>
          <p:nvPr>
            <p:ph type="title"/>
          </p:nvPr>
        </p:nvSpPr>
        <p:spPr>
          <a:xfrm>
            <a:off x="938864" y="159027"/>
            <a:ext cx="9765119" cy="1258612"/>
          </a:xfrm>
        </p:spPr>
        <p:txBody>
          <a:bodyPr/>
          <a:lstStyle/>
          <a:p>
            <a:br>
              <a:rPr lang="es-ES" sz="1200" dirty="0">
                <a:latin typeface="Calibri" panose="020F0502020204030204" pitchFamily="34" charset="0"/>
                <a:cs typeface="Calibri" panose="020F0502020204030204" pitchFamily="34" charset="0"/>
              </a:rPr>
            </a:br>
            <a:br>
              <a:rPr lang="es-ES" sz="1200" dirty="0">
                <a:latin typeface="Calibri" panose="020F0502020204030204" pitchFamily="34" charset="0"/>
                <a:cs typeface="Calibri" panose="020F0502020204030204" pitchFamily="34" charset="0"/>
              </a:rPr>
            </a:br>
            <a:r>
              <a:rPr lang="es-ES" sz="2000" b="1" i="1" dirty="0">
                <a:solidFill>
                  <a:srgbClr val="0070C0"/>
                </a:solidFill>
                <a:latin typeface="Calibri" panose="020F0502020204030204" pitchFamily="34" charset="0"/>
                <a:cs typeface="Calibri" panose="020F0502020204030204" pitchFamily="34" charset="0"/>
              </a:rPr>
              <a:t>“</a:t>
            </a:r>
            <a:r>
              <a:rPr lang="es-ES" sz="2000" i="1" dirty="0">
                <a:solidFill>
                  <a:srgbClr val="0070C0"/>
                </a:solidFill>
                <a:latin typeface="Calibri" panose="020F0502020204030204" pitchFamily="34" charset="0"/>
                <a:cs typeface="Calibri" panose="020F0502020204030204" pitchFamily="34" charset="0"/>
              </a:rPr>
              <a:t>CONSUMO DE TABACO Y DETERIORO COGNITIVO</a:t>
            </a:r>
            <a:r>
              <a:rPr lang="es-ES" sz="2000" b="1" i="1" dirty="0">
                <a:solidFill>
                  <a:srgbClr val="0070C0"/>
                </a:solidFill>
                <a:latin typeface="Calibri" panose="020F0502020204030204" pitchFamily="34" charset="0"/>
                <a:cs typeface="Calibri" panose="020F0502020204030204" pitchFamily="34" charset="0"/>
              </a:rPr>
              <a:t>”</a:t>
            </a:r>
            <a:br>
              <a:rPr lang="es-ES" sz="2000" b="1" i="1" dirty="0">
                <a:solidFill>
                  <a:srgbClr val="0070C0"/>
                </a:solidFill>
                <a:latin typeface="Calibri" panose="020F0502020204030204" pitchFamily="34" charset="0"/>
                <a:cs typeface="Calibri" panose="020F0502020204030204" pitchFamily="34" charset="0"/>
              </a:rPr>
            </a:br>
            <a:r>
              <a:rPr lang="es-ES" sz="2000" dirty="0">
                <a:latin typeface="Calibri" panose="020F0502020204030204" pitchFamily="34" charset="0"/>
                <a:cs typeface="Calibri" panose="020F0502020204030204" pitchFamily="34" charset="0"/>
              </a:rPr>
              <a:t>Clínico IV </a:t>
            </a:r>
            <a:r>
              <a:rPr lang="es-ES" sz="2000" dirty="0">
                <a:solidFill>
                  <a:srgbClr val="00B0F0"/>
                </a:solidFill>
                <a:latin typeface="Calibri" panose="020F0502020204030204" pitchFamily="34" charset="0"/>
                <a:cs typeface="Calibri" panose="020F0502020204030204" pitchFamily="34" charset="0"/>
              </a:rPr>
              <a:t>“DOCTORA YO NO QUIERO DEJAR, AUNQUE USTEDE ME DIGA QUE EL CIGARRILLO ME DA ESTAS PERDIDAS DE MEMORIA Y ESTA DEBILIDAD EN LA MITAD DE MI CUERPO..”</a:t>
            </a:r>
            <a:endParaRPr lang="en-US" sz="2000" dirty="0">
              <a:latin typeface="Calibri" panose="020F0502020204030204" pitchFamily="34" charset="0"/>
              <a:cs typeface="Calibri" panose="020F0502020204030204" pitchFamily="34" charset="0"/>
            </a:endParaRPr>
          </a:p>
        </p:txBody>
      </p:sp>
      <p:pic>
        <p:nvPicPr>
          <p:cNvPr id="5" name="Marcador de contenido 4">
            <a:extLst>
              <a:ext uri="{FF2B5EF4-FFF2-40B4-BE49-F238E27FC236}">
                <a16:creationId xmlns:a16="http://schemas.microsoft.com/office/drawing/2014/main" id="{C0DB883A-19B3-4AE3-856F-1C2BA88403E7}"/>
              </a:ext>
            </a:extLst>
          </p:cNvPr>
          <p:cNvPicPr>
            <a:picLocks noGrp="1" noChangeAspect="1"/>
          </p:cNvPicPr>
          <p:nvPr>
            <p:ph idx="1"/>
          </p:nvPr>
        </p:nvPicPr>
        <p:blipFill>
          <a:blip r:embed="rId2"/>
          <a:stretch>
            <a:fillRect/>
          </a:stretch>
        </p:blipFill>
        <p:spPr>
          <a:xfrm>
            <a:off x="636103" y="1795458"/>
            <a:ext cx="2703445" cy="1917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a:extLst>
              <a:ext uri="{FF2B5EF4-FFF2-40B4-BE49-F238E27FC236}">
                <a16:creationId xmlns:a16="http://schemas.microsoft.com/office/drawing/2014/main" id="{DBD73BAC-28C0-4CF5-81D6-4975A17472AA}"/>
              </a:ext>
            </a:extLst>
          </p:cNvPr>
          <p:cNvPicPr>
            <a:picLocks noChangeAspect="1"/>
          </p:cNvPicPr>
          <p:nvPr/>
        </p:nvPicPr>
        <p:blipFill>
          <a:blip r:embed="rId3"/>
          <a:stretch>
            <a:fillRect/>
          </a:stretch>
        </p:blipFill>
        <p:spPr>
          <a:xfrm>
            <a:off x="0" y="64761"/>
            <a:ext cx="938865" cy="957155"/>
          </a:xfrm>
          <a:prstGeom prst="rect">
            <a:avLst/>
          </a:prstGeom>
        </p:spPr>
      </p:pic>
      <p:pic>
        <p:nvPicPr>
          <p:cNvPr id="6" name="Imagen 5">
            <a:extLst>
              <a:ext uri="{FF2B5EF4-FFF2-40B4-BE49-F238E27FC236}">
                <a16:creationId xmlns:a16="http://schemas.microsoft.com/office/drawing/2014/main" id="{B92779CA-1ED1-4BAA-A42D-245413C528F5}"/>
              </a:ext>
            </a:extLst>
          </p:cNvPr>
          <p:cNvPicPr>
            <a:picLocks noChangeAspect="1"/>
          </p:cNvPicPr>
          <p:nvPr/>
        </p:nvPicPr>
        <p:blipFill>
          <a:blip r:embed="rId4"/>
          <a:stretch>
            <a:fillRect/>
          </a:stretch>
        </p:blipFill>
        <p:spPr>
          <a:xfrm>
            <a:off x="636103" y="4140752"/>
            <a:ext cx="2703445" cy="2187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ángulo 6">
            <a:extLst>
              <a:ext uri="{FF2B5EF4-FFF2-40B4-BE49-F238E27FC236}">
                <a16:creationId xmlns:a16="http://schemas.microsoft.com/office/drawing/2014/main" id="{6982F06A-1587-4F02-8DA8-B5AB29F79022}"/>
              </a:ext>
            </a:extLst>
          </p:cNvPr>
          <p:cNvSpPr/>
          <p:nvPr/>
        </p:nvSpPr>
        <p:spPr>
          <a:xfrm>
            <a:off x="3776870" y="1706677"/>
            <a:ext cx="7885043" cy="2185214"/>
          </a:xfrm>
          <a:prstGeom prst="rect">
            <a:avLst/>
          </a:prstGeom>
        </p:spPr>
        <p:txBody>
          <a:bodyPr wrap="square">
            <a:spAutoFit/>
          </a:bodyPr>
          <a:lstStyle/>
          <a:p>
            <a:r>
              <a:rPr lang="es-ES" sz="2400" b="1" i="1" dirty="0">
                <a:solidFill>
                  <a:srgbClr val="0070C0"/>
                </a:solidFill>
                <a:latin typeface="Calibri" panose="020F0502020204030204" pitchFamily="34" charset="0"/>
                <a:cs typeface="Calibri" panose="020F0502020204030204" pitchFamily="34" charset="0"/>
              </a:rPr>
              <a:t>Dra. Liliana Aslanian                                                                         </a:t>
            </a:r>
          </a:p>
          <a:p>
            <a:r>
              <a:rPr lang="es-ES" sz="1600" dirty="0">
                <a:latin typeface="Calibri" panose="020F0502020204030204" pitchFamily="34" charset="0"/>
                <a:cs typeface="Calibri" panose="020F0502020204030204" pitchFamily="34" charset="0"/>
              </a:rPr>
              <a:t>Medica UBA</a:t>
            </a:r>
          </a:p>
          <a:p>
            <a:r>
              <a:rPr lang="es-ES" sz="1600" dirty="0">
                <a:latin typeface="Calibri" panose="020F0502020204030204" pitchFamily="34" charset="0"/>
                <a:cs typeface="Calibri" panose="020F0502020204030204" pitchFamily="34" charset="0"/>
              </a:rPr>
              <a:t>Especialista en Clínica Medica </a:t>
            </a:r>
          </a:p>
          <a:p>
            <a:r>
              <a:rPr lang="es-ES" sz="1600" dirty="0">
                <a:latin typeface="Calibri" panose="020F0502020204030204" pitchFamily="34" charset="0"/>
                <a:cs typeface="Calibri" panose="020F0502020204030204" pitchFamily="34" charset="0"/>
              </a:rPr>
              <a:t>Especialista Universitaria en cardiología </a:t>
            </a:r>
          </a:p>
          <a:p>
            <a:r>
              <a:rPr lang="es-ES" sz="1600" dirty="0">
                <a:latin typeface="Calibri" panose="020F0502020204030204" pitchFamily="34" charset="0"/>
                <a:cs typeface="Calibri" panose="020F0502020204030204" pitchFamily="34" charset="0"/>
              </a:rPr>
              <a:t>Miembro  Titular  de ASAT desde 2011</a:t>
            </a:r>
          </a:p>
          <a:p>
            <a:r>
              <a:rPr lang="es-ES" sz="1600" dirty="0">
                <a:latin typeface="Calibri" panose="020F0502020204030204" pitchFamily="34" charset="0"/>
                <a:cs typeface="Calibri" panose="020F0502020204030204" pitchFamily="34" charset="0"/>
              </a:rPr>
              <a:t>Miembro de la Comisión directiva de AsAT de 2012 a 2014 y Protesorera desde 2016/2018 </a:t>
            </a:r>
          </a:p>
          <a:p>
            <a:r>
              <a:rPr lang="es-ES" sz="1600" dirty="0">
                <a:latin typeface="Calibri" panose="020F0502020204030204" pitchFamily="34" charset="0"/>
                <a:cs typeface="Calibri" panose="020F0502020204030204" pitchFamily="34" charset="0"/>
              </a:rPr>
              <a:t>Tratamientos individuales y grupales en Cesacion tabáquica en el Instituto de Diagnostico y tratamiento en empresas </a:t>
            </a:r>
          </a:p>
        </p:txBody>
      </p:sp>
      <p:sp>
        <p:nvSpPr>
          <p:cNvPr id="3" name="Rectángulo 2">
            <a:extLst>
              <a:ext uri="{FF2B5EF4-FFF2-40B4-BE49-F238E27FC236}">
                <a16:creationId xmlns:a16="http://schemas.microsoft.com/office/drawing/2014/main" id="{E6AB843B-7A9A-407A-A0E9-787D45B83D71}"/>
              </a:ext>
            </a:extLst>
          </p:cNvPr>
          <p:cNvSpPr/>
          <p:nvPr/>
        </p:nvSpPr>
        <p:spPr>
          <a:xfrm>
            <a:off x="3776869" y="4041914"/>
            <a:ext cx="8203095" cy="2431435"/>
          </a:xfrm>
          <a:prstGeom prst="rect">
            <a:avLst/>
          </a:prstGeom>
        </p:spPr>
        <p:txBody>
          <a:bodyPr wrap="square">
            <a:spAutoFit/>
          </a:bodyPr>
          <a:lstStyle/>
          <a:p>
            <a:r>
              <a:rPr lang="es-ES" sz="2400" b="1" i="1" dirty="0">
                <a:solidFill>
                  <a:srgbClr val="0070C0"/>
                </a:solidFill>
                <a:latin typeface="Calibri" panose="020F0502020204030204" pitchFamily="34" charset="0"/>
                <a:cs typeface="Calibri" panose="020F0502020204030204" pitchFamily="34" charset="0"/>
              </a:rPr>
              <a:t>Lic. Teresa Spataro</a:t>
            </a:r>
          </a:p>
          <a:p>
            <a:r>
              <a:rPr lang="es-ES" sz="1600" dirty="0">
                <a:latin typeface="Calibri" panose="020F0502020204030204" pitchFamily="34" charset="0"/>
                <a:cs typeface="Calibri" panose="020F0502020204030204" pitchFamily="34" charset="0"/>
              </a:rPr>
              <a:t>Licenciada en Psicología (Universidad de Filosofía y Humanidades de Morón)y Psicomotricidad (UBA)</a:t>
            </a:r>
          </a:p>
          <a:p>
            <a:r>
              <a:rPr lang="es-ES" sz="1600" dirty="0">
                <a:latin typeface="Calibri" panose="020F0502020204030204" pitchFamily="34" charset="0"/>
                <a:cs typeface="Calibri" panose="020F0502020204030204" pitchFamily="34" charset="0"/>
              </a:rPr>
              <a:t>Master en Adicciones de Conducta Social</a:t>
            </a:r>
          </a:p>
          <a:p>
            <a:r>
              <a:rPr lang="es-ES" sz="1600" dirty="0">
                <a:latin typeface="Calibri" panose="020F0502020204030204" pitchFamily="34" charset="0"/>
                <a:cs typeface="Calibri" panose="020F0502020204030204" pitchFamily="34" charset="0"/>
              </a:rPr>
              <a:t>Orientación en Fuerzas Armadas y Seguridad</a:t>
            </a:r>
          </a:p>
          <a:p>
            <a:r>
              <a:rPr lang="es-ES" sz="1600" dirty="0">
                <a:latin typeface="Calibri" panose="020F0502020204030204" pitchFamily="34" charset="0"/>
                <a:cs typeface="Calibri" panose="020F0502020204030204" pitchFamily="34" charset="0"/>
              </a:rPr>
              <a:t>The Hague University of Applied Sciences – La Haya –Holanda</a:t>
            </a:r>
          </a:p>
          <a:p>
            <a:r>
              <a:rPr lang="es-ES" sz="1600" dirty="0">
                <a:latin typeface="Calibri" panose="020F0502020204030204" pitchFamily="34" charset="0"/>
                <a:cs typeface="Calibri" panose="020F0502020204030204" pitchFamily="34" charset="0"/>
              </a:rPr>
              <a:t>Operadora en Adicciones de Sustancias Ilegales</a:t>
            </a:r>
          </a:p>
          <a:p>
            <a:r>
              <a:rPr lang="es-ES" sz="1600" dirty="0">
                <a:latin typeface="Calibri" panose="020F0502020204030204" pitchFamily="34" charset="0"/>
                <a:cs typeface="Calibri" panose="020F0502020204030204" pitchFamily="34" charset="0"/>
              </a:rPr>
              <a:t>Miembro titular de AsAT y de la Comisión directiva 2016-2018</a:t>
            </a:r>
          </a:p>
          <a:p>
            <a:r>
              <a:rPr lang="es-ES" sz="1600" dirty="0">
                <a:latin typeface="Calibri" panose="020F0502020204030204" pitchFamily="34" charset="0"/>
                <a:cs typeface="Calibri" panose="020F0502020204030204" pitchFamily="34" charset="0"/>
              </a:rPr>
              <a:t>Especialista en Adicciones en Fuerzas de Seguridad Policía Federal desde1998 a la actualidad</a:t>
            </a:r>
          </a:p>
        </p:txBody>
      </p:sp>
    </p:spTree>
    <p:extLst>
      <p:ext uri="{BB962C8B-B14F-4D97-AF65-F5344CB8AC3E}">
        <p14:creationId xmlns:p14="http://schemas.microsoft.com/office/powerpoint/2010/main" val="337999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ED45C-345E-4DD0-BE35-082AD30862C8}"/>
              </a:ext>
            </a:extLst>
          </p:cNvPr>
          <p:cNvSpPr>
            <a:spLocks noGrp="1"/>
          </p:cNvSpPr>
          <p:nvPr>
            <p:ph type="title"/>
          </p:nvPr>
        </p:nvSpPr>
        <p:spPr>
          <a:xfrm>
            <a:off x="938864" y="274638"/>
            <a:ext cx="9765119" cy="1143000"/>
          </a:xfrm>
        </p:spPr>
        <p:txBody>
          <a:bodyPr/>
          <a:lstStyle/>
          <a:p>
            <a:r>
              <a:rPr lang="en-US" sz="2000" i="1" dirty="0">
                <a:solidFill>
                  <a:srgbClr val="00B0F0"/>
                </a:solidFill>
                <a:latin typeface="Calibri" panose="020F0502020204030204" pitchFamily="34" charset="0"/>
                <a:cs typeface="Calibri" panose="020F0502020204030204" pitchFamily="34" charset="0"/>
              </a:rPr>
              <a:t>¿</a:t>
            </a:r>
            <a:r>
              <a:rPr lang="en-US" sz="2400" i="1" dirty="0">
                <a:solidFill>
                  <a:srgbClr val="00B0F0"/>
                </a:solidFill>
                <a:latin typeface="Calibri" panose="020F0502020204030204" pitchFamily="34" charset="0"/>
                <a:cs typeface="Calibri" panose="020F0502020204030204" pitchFamily="34" charset="0"/>
              </a:rPr>
              <a:t>Porque Argentina debe ratificar el Convenio Marco para el Control de Tabaco de la OMS?</a:t>
            </a:r>
          </a:p>
        </p:txBody>
      </p:sp>
      <p:pic>
        <p:nvPicPr>
          <p:cNvPr id="5" name="Marcador de contenido 4">
            <a:extLst>
              <a:ext uri="{FF2B5EF4-FFF2-40B4-BE49-F238E27FC236}">
                <a16:creationId xmlns:a16="http://schemas.microsoft.com/office/drawing/2014/main" id="{B316C62E-DA8B-473B-AC81-BAED49D40F36}"/>
              </a:ext>
            </a:extLst>
          </p:cNvPr>
          <p:cNvPicPr>
            <a:picLocks noGrp="1" noChangeAspect="1"/>
          </p:cNvPicPr>
          <p:nvPr>
            <p:ph idx="1"/>
          </p:nvPr>
        </p:nvPicPr>
        <p:blipFill>
          <a:blip r:embed="rId2"/>
          <a:stretch>
            <a:fillRect/>
          </a:stretch>
        </p:blipFill>
        <p:spPr>
          <a:xfrm>
            <a:off x="469432" y="2306358"/>
            <a:ext cx="3863940" cy="2575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a:extLst>
              <a:ext uri="{FF2B5EF4-FFF2-40B4-BE49-F238E27FC236}">
                <a16:creationId xmlns:a16="http://schemas.microsoft.com/office/drawing/2014/main" id="{29D51538-37C4-4E41-9B7F-2041DC66B64D}"/>
              </a:ext>
            </a:extLst>
          </p:cNvPr>
          <p:cNvPicPr>
            <a:picLocks noChangeAspect="1"/>
          </p:cNvPicPr>
          <p:nvPr/>
        </p:nvPicPr>
        <p:blipFill>
          <a:blip r:embed="rId3"/>
          <a:stretch>
            <a:fillRect/>
          </a:stretch>
        </p:blipFill>
        <p:spPr>
          <a:xfrm>
            <a:off x="0" y="87475"/>
            <a:ext cx="938865" cy="957155"/>
          </a:xfrm>
          <a:prstGeom prst="rect">
            <a:avLst/>
          </a:prstGeom>
        </p:spPr>
      </p:pic>
      <p:sp>
        <p:nvSpPr>
          <p:cNvPr id="6" name="Rectángulo 5">
            <a:extLst>
              <a:ext uri="{FF2B5EF4-FFF2-40B4-BE49-F238E27FC236}">
                <a16:creationId xmlns:a16="http://schemas.microsoft.com/office/drawing/2014/main" id="{B0653402-AE70-4FAE-8BF4-FA60C165F6CE}"/>
              </a:ext>
            </a:extLst>
          </p:cNvPr>
          <p:cNvSpPr/>
          <p:nvPr/>
        </p:nvSpPr>
        <p:spPr>
          <a:xfrm>
            <a:off x="4731025" y="1868557"/>
            <a:ext cx="6991543" cy="4278094"/>
          </a:xfrm>
          <a:prstGeom prst="rect">
            <a:avLst/>
          </a:prstGeom>
        </p:spPr>
        <p:txBody>
          <a:bodyPr wrap="square">
            <a:spAutoFit/>
          </a:bodyPr>
          <a:lstStyle/>
          <a:p>
            <a:r>
              <a:rPr lang="es-ES" sz="2000" b="1" i="1" dirty="0">
                <a:solidFill>
                  <a:srgbClr val="0070C0"/>
                </a:solidFill>
                <a:latin typeface="Calibri" panose="020F0502020204030204" pitchFamily="34" charset="0"/>
                <a:cs typeface="Calibri" panose="020F0502020204030204" pitchFamily="34" charset="0"/>
              </a:rPr>
              <a:t>Dra. Gabriela Senatore Campomanes </a:t>
            </a:r>
          </a:p>
          <a:p>
            <a:r>
              <a:rPr lang="es-ES" dirty="0">
                <a:latin typeface="Calibri" panose="020F0502020204030204" pitchFamily="34" charset="0"/>
                <a:cs typeface="Calibri" panose="020F0502020204030204" pitchFamily="34" charset="0"/>
              </a:rPr>
              <a:t>Médica UBA Especialista en Clínica medica y medicina Interna.</a:t>
            </a:r>
          </a:p>
          <a:p>
            <a:r>
              <a:rPr lang="es-ES" dirty="0">
                <a:latin typeface="Calibri" panose="020F0502020204030204" pitchFamily="34" charset="0"/>
                <a:cs typeface="Calibri" panose="020F0502020204030204" pitchFamily="34" charset="0"/>
              </a:rPr>
              <a:t>Experta en Tabaquismo por la SEPAR. </a:t>
            </a:r>
          </a:p>
          <a:p>
            <a:r>
              <a:rPr lang="es-ES" dirty="0">
                <a:latin typeface="Calibri" panose="020F0502020204030204" pitchFamily="34" charset="0"/>
                <a:cs typeface="Calibri" panose="020F0502020204030204" pitchFamily="34" charset="0"/>
              </a:rPr>
              <a:t>Asistencia  en tratamientos intensivos (Individuales y grupales ) en deshabituación tabáquica </a:t>
            </a:r>
          </a:p>
          <a:p>
            <a:r>
              <a:rPr lang="es-ES" dirty="0">
                <a:latin typeface="Calibri" panose="020F0502020204030204" pitchFamily="34" charset="0"/>
                <a:cs typeface="Calibri" panose="020F0502020204030204" pitchFamily="34" charset="0"/>
              </a:rPr>
              <a:t>Presidente de la Asociación Argentina de Tabacologia (AsAT) </a:t>
            </a:r>
          </a:p>
          <a:p>
            <a:r>
              <a:rPr lang="es-ES" dirty="0">
                <a:latin typeface="Calibri" panose="020F0502020204030204" pitchFamily="34" charset="0"/>
                <a:cs typeface="Calibri" panose="020F0502020204030204" pitchFamily="34" charset="0"/>
              </a:rPr>
              <a:t>Disertante en jornadas, Congresos y cursos de capacitación en tabaquismo. </a:t>
            </a:r>
          </a:p>
          <a:p>
            <a:r>
              <a:rPr lang="es-ES" dirty="0">
                <a:latin typeface="Calibri" panose="020F0502020204030204" pitchFamily="34" charset="0"/>
                <a:cs typeface="Calibri" panose="020F0502020204030204" pitchFamily="34" charset="0"/>
              </a:rPr>
              <a:t> Co- Directora Curso Superior on line “Abordaje Integral del Paciente Fumador “organizado por AsAT.  </a:t>
            </a:r>
          </a:p>
          <a:p>
            <a:r>
              <a:rPr lang="es-ES" dirty="0">
                <a:latin typeface="Calibri" panose="020F0502020204030204" pitchFamily="34" charset="0"/>
                <a:cs typeface="Calibri" panose="020F0502020204030204" pitchFamily="34" charset="0"/>
              </a:rPr>
              <a:t>Acreditación Nivel 1: Entrenamiento para instructores bajo el programa de capacitación de la OMS “Parte IV: Entrenamiento de futuros entrenadores: implementar en el entrenamiento las técnicas de la educación para adultos”. Global Bridges </a:t>
            </a:r>
          </a:p>
          <a:p>
            <a:endParaRPr lang="es-ES" dirty="0"/>
          </a:p>
        </p:txBody>
      </p:sp>
    </p:spTree>
    <p:extLst>
      <p:ext uri="{BB962C8B-B14F-4D97-AF65-F5344CB8AC3E}">
        <p14:creationId xmlns:p14="http://schemas.microsoft.com/office/powerpoint/2010/main" val="1792450733"/>
      </p:ext>
    </p:extLst>
  </p:cSld>
  <p:clrMapOvr>
    <a:masterClrMapping/>
  </p:clrMapOvr>
</p:sld>
</file>

<file path=ppt/theme/theme1.xml><?xml version="1.0" encoding="utf-8"?>
<a:theme xmlns:a="http://schemas.openxmlformats.org/drawingml/2006/main" name="ASAT  logo sin texto">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Modelo plantilla</Template>
  <TotalTime>616</TotalTime>
  <Words>686</Words>
  <Application>Microsoft Office PowerPoint</Application>
  <PresentationFormat>Panorámica</PresentationFormat>
  <Paragraphs>72</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Calibri</vt:lpstr>
      <vt:lpstr>ASAT  logo sin texto</vt:lpstr>
      <vt:lpstr>CARDIOPATÍA ISQUÉMICA Y CONSUMO DE TABACO:  CAUSA Y/O CONSECUENCIA.  CASO CLÍNICO 1 “DOCTOR NO SE LO CUENTE A MI MUJER, PERO DESDE QUE LLEGUE A CASA DESPUÉS DEL INFARTO VOLVÍ A FUMAR… A ESCONDIDAS TRES O CUATRO, PERO NO PUEDO DEJARLO… ¿QUÉ HAGO? ME PONGO MUY NERVIOSO SINO FUMO. </vt:lpstr>
      <vt:lpstr> POLIADICCIONES:  TABACO Y …EL CIGARRILLO SIEMPRE PRESENTE  DE CASO CLÍNICO II “DEJAR DE CONSUMIR TABACO PUEDE SER… PERO OTROS …¡¡¡NI LO PIENSO!!! </vt:lpstr>
      <vt:lpstr> “CIGARRILLO ELECTRONICO Y OTRAS FORMAS DE TABACO” Clínico III “YO DOCTOR USO CIGARRILLO ELCTRONICO…Y BAJE UN MAONTON LA CANTIDAD … ¿ESTA MAL?¿POR QUE?¡¡¡ SI A MI ME VA BARBARO!!!! </vt:lpstr>
      <vt:lpstr>  “CONSUMO DE TABACO Y DETERIORO COGNITIVO” Clínico IV “DOCTORA YO NO QUIERO DEJAR, AUNQUE USTEDE ME DIGA QUE EL CIGARRILLO ME DA ESTAS PERDIDAS DE MEMORIA Y ESTA DEBILIDAD EN LA MITAD DE MI CUERPO..”</vt:lpstr>
      <vt:lpstr>¿Porque Argentina debe ratificar el Convenio Marco para el Control de Tabaco de la 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dc:creator>
  <cp:lastModifiedBy>Gabriela</cp:lastModifiedBy>
  <cp:revision>20</cp:revision>
  <dcterms:created xsi:type="dcterms:W3CDTF">2018-05-27T21:28:46Z</dcterms:created>
  <dcterms:modified xsi:type="dcterms:W3CDTF">2018-05-28T21:57:13Z</dcterms:modified>
</cp:coreProperties>
</file>